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329184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653"/>
    <p:restoredTop sz="96203"/>
  </p:normalViewPr>
  <p:slideViewPr>
    <p:cSldViewPr snapToGrid="0">
      <p:cViewPr>
        <p:scale>
          <a:sx n="36" d="100"/>
          <a:sy n="36" d="100"/>
        </p:scale>
        <p:origin x="242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6895DF-DFB0-344A-BA0D-D440BF6C352B}" type="datetimeFigureOut">
              <a:rPr lang="en-US" smtClean="0"/>
              <a:t>4/5/23</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183895-F4AF-284E-8BBD-EFEB2ED7B8E9}" type="slidenum">
              <a:rPr lang="en-US" smtClean="0"/>
              <a:t>‹#›</a:t>
            </a:fld>
            <a:endParaRPr lang="en-US"/>
          </a:p>
        </p:txBody>
      </p:sp>
    </p:spTree>
    <p:extLst>
      <p:ext uri="{BB962C8B-B14F-4D97-AF65-F5344CB8AC3E}">
        <p14:creationId xmlns:p14="http://schemas.microsoft.com/office/powerpoint/2010/main" val="4092920423"/>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A651C5-9D37-F646-9647-1AD42055DBB3}" type="datetimeFigureOut">
              <a:rPr lang="en-US" smtClean="0"/>
              <a:t>4/5/23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68E64-402A-AD4E-A21C-FAFAE027AA0B}" type="slidenum">
              <a:rPr lang="en-US" smtClean="0"/>
              <a:t>‹#›</a:t>
            </a:fld>
            <a:endParaRPr lang="en-US"/>
          </a:p>
        </p:txBody>
      </p:sp>
    </p:spTree>
    <p:extLst>
      <p:ext uri="{BB962C8B-B14F-4D97-AF65-F5344CB8AC3E}">
        <p14:creationId xmlns:p14="http://schemas.microsoft.com/office/powerpoint/2010/main" val="179629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A651C5-9D37-F646-9647-1AD42055DBB3}" type="datetimeFigureOut">
              <a:rPr lang="en-US" smtClean="0"/>
              <a:t>4/5/23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68E64-402A-AD4E-A21C-FAFAE027AA0B}" type="slidenum">
              <a:rPr lang="en-US" smtClean="0"/>
              <a:t>‹#›</a:t>
            </a:fld>
            <a:endParaRPr lang="en-US"/>
          </a:p>
        </p:txBody>
      </p:sp>
    </p:spTree>
    <p:extLst>
      <p:ext uri="{BB962C8B-B14F-4D97-AF65-F5344CB8AC3E}">
        <p14:creationId xmlns:p14="http://schemas.microsoft.com/office/powerpoint/2010/main" val="548158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A651C5-9D37-F646-9647-1AD42055DBB3}" type="datetimeFigureOut">
              <a:rPr lang="en-US" smtClean="0"/>
              <a:t>4/5/23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68E64-402A-AD4E-A21C-FAFAE027AA0B}" type="slidenum">
              <a:rPr lang="en-US" smtClean="0"/>
              <a:t>‹#›</a:t>
            </a:fld>
            <a:endParaRPr lang="en-US"/>
          </a:p>
        </p:txBody>
      </p:sp>
    </p:spTree>
    <p:extLst>
      <p:ext uri="{BB962C8B-B14F-4D97-AF65-F5344CB8AC3E}">
        <p14:creationId xmlns:p14="http://schemas.microsoft.com/office/powerpoint/2010/main" val="2994928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A651C5-9D37-F646-9647-1AD42055DBB3}" type="datetimeFigureOut">
              <a:rPr lang="en-US" smtClean="0"/>
              <a:t>4/5/23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68E64-402A-AD4E-A21C-FAFAE027AA0B}" type="slidenum">
              <a:rPr lang="en-US" smtClean="0"/>
              <a:t>‹#›</a:t>
            </a:fld>
            <a:endParaRPr lang="en-US"/>
          </a:p>
        </p:txBody>
      </p:sp>
    </p:spTree>
    <p:extLst>
      <p:ext uri="{BB962C8B-B14F-4D97-AF65-F5344CB8AC3E}">
        <p14:creationId xmlns:p14="http://schemas.microsoft.com/office/powerpoint/2010/main" val="878028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A651C5-9D37-F646-9647-1AD42055DBB3}" type="datetimeFigureOut">
              <a:rPr lang="en-US" smtClean="0"/>
              <a:t>4/5/23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68E64-402A-AD4E-A21C-FAFAE027AA0B}" type="slidenum">
              <a:rPr lang="en-US" smtClean="0"/>
              <a:t>‹#›</a:t>
            </a:fld>
            <a:endParaRPr lang="en-US"/>
          </a:p>
        </p:txBody>
      </p:sp>
    </p:spTree>
    <p:extLst>
      <p:ext uri="{BB962C8B-B14F-4D97-AF65-F5344CB8AC3E}">
        <p14:creationId xmlns:p14="http://schemas.microsoft.com/office/powerpoint/2010/main" val="172373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A651C5-9D37-F646-9647-1AD42055DBB3}" type="datetimeFigureOut">
              <a:rPr lang="en-US" smtClean="0"/>
              <a:t>4/5/23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68E64-402A-AD4E-A21C-FAFAE027AA0B}" type="slidenum">
              <a:rPr lang="en-US" smtClean="0"/>
              <a:t>‹#›</a:t>
            </a:fld>
            <a:endParaRPr lang="en-US"/>
          </a:p>
        </p:txBody>
      </p:sp>
    </p:spTree>
    <p:extLst>
      <p:ext uri="{BB962C8B-B14F-4D97-AF65-F5344CB8AC3E}">
        <p14:creationId xmlns:p14="http://schemas.microsoft.com/office/powerpoint/2010/main" val="1799000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A651C5-9D37-F646-9647-1AD42055DBB3}" type="datetimeFigureOut">
              <a:rPr lang="en-US" smtClean="0"/>
              <a:t>4/5/23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568E64-402A-AD4E-A21C-FAFAE027AA0B}" type="slidenum">
              <a:rPr lang="en-US" smtClean="0"/>
              <a:t>‹#›</a:t>
            </a:fld>
            <a:endParaRPr lang="en-US"/>
          </a:p>
        </p:txBody>
      </p:sp>
    </p:spTree>
    <p:extLst>
      <p:ext uri="{BB962C8B-B14F-4D97-AF65-F5344CB8AC3E}">
        <p14:creationId xmlns:p14="http://schemas.microsoft.com/office/powerpoint/2010/main" val="3375549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A651C5-9D37-F646-9647-1AD42055DBB3}" type="datetimeFigureOut">
              <a:rPr lang="en-US" smtClean="0"/>
              <a:t>4/5/23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568E64-402A-AD4E-A21C-FAFAE027AA0B}" type="slidenum">
              <a:rPr lang="en-US" smtClean="0"/>
              <a:t>‹#›</a:t>
            </a:fld>
            <a:endParaRPr lang="en-US"/>
          </a:p>
        </p:txBody>
      </p:sp>
    </p:spTree>
    <p:extLst>
      <p:ext uri="{BB962C8B-B14F-4D97-AF65-F5344CB8AC3E}">
        <p14:creationId xmlns:p14="http://schemas.microsoft.com/office/powerpoint/2010/main" val="1631480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651C5-9D37-F646-9647-1AD42055DBB3}" type="datetimeFigureOut">
              <a:rPr lang="en-US" smtClean="0"/>
              <a:t>4/5/23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568E64-402A-AD4E-A21C-FAFAE027AA0B}" type="slidenum">
              <a:rPr lang="en-US" smtClean="0"/>
              <a:t>‹#›</a:t>
            </a:fld>
            <a:endParaRPr lang="en-US"/>
          </a:p>
        </p:txBody>
      </p:sp>
    </p:spTree>
    <p:extLst>
      <p:ext uri="{BB962C8B-B14F-4D97-AF65-F5344CB8AC3E}">
        <p14:creationId xmlns:p14="http://schemas.microsoft.com/office/powerpoint/2010/main" val="3023752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52A651C5-9D37-F646-9647-1AD42055DBB3}" type="datetimeFigureOut">
              <a:rPr lang="en-US" smtClean="0"/>
              <a:t>4/5/23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68E64-402A-AD4E-A21C-FAFAE027AA0B}" type="slidenum">
              <a:rPr lang="en-US" smtClean="0"/>
              <a:t>‹#›</a:t>
            </a:fld>
            <a:endParaRPr lang="en-US"/>
          </a:p>
        </p:txBody>
      </p:sp>
    </p:spTree>
    <p:extLst>
      <p:ext uri="{BB962C8B-B14F-4D97-AF65-F5344CB8AC3E}">
        <p14:creationId xmlns:p14="http://schemas.microsoft.com/office/powerpoint/2010/main" val="2012076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52A651C5-9D37-F646-9647-1AD42055DBB3}" type="datetimeFigureOut">
              <a:rPr lang="en-US" smtClean="0"/>
              <a:t>4/5/23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68E64-402A-AD4E-A21C-FAFAE027AA0B}" type="slidenum">
              <a:rPr lang="en-US" smtClean="0"/>
              <a:t>‹#›</a:t>
            </a:fld>
            <a:endParaRPr lang="en-US"/>
          </a:p>
        </p:txBody>
      </p:sp>
    </p:spTree>
    <p:extLst>
      <p:ext uri="{BB962C8B-B14F-4D97-AF65-F5344CB8AC3E}">
        <p14:creationId xmlns:p14="http://schemas.microsoft.com/office/powerpoint/2010/main" val="603659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52A651C5-9D37-F646-9647-1AD42055DBB3}" type="datetimeFigureOut">
              <a:rPr lang="en-US" smtClean="0"/>
              <a:t>4/5/23</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67568E64-402A-AD4E-A21C-FAFAE027AA0B}" type="slidenum">
              <a:rPr lang="en-US" smtClean="0"/>
              <a:t>‹#›</a:t>
            </a:fld>
            <a:endParaRPr lang="en-US"/>
          </a:p>
        </p:txBody>
      </p:sp>
    </p:spTree>
    <p:extLst>
      <p:ext uri="{BB962C8B-B14F-4D97-AF65-F5344CB8AC3E}">
        <p14:creationId xmlns:p14="http://schemas.microsoft.com/office/powerpoint/2010/main" val="6614124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31813A30-5E2A-E84C-166F-5BDDB006FB6D}"/>
              </a:ext>
            </a:extLst>
          </p:cNvPr>
          <p:cNvSpPr/>
          <p:nvPr/>
        </p:nvSpPr>
        <p:spPr>
          <a:xfrm>
            <a:off x="368308" y="23993580"/>
            <a:ext cx="32096346" cy="18900093"/>
          </a:xfrm>
          <a:prstGeom prst="roundRect">
            <a:avLst>
              <a:gd name="adj" fmla="val 372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u="sng" dirty="0">
              <a:solidFill>
                <a:schemeClr val="tx1"/>
              </a:solidFill>
            </a:endParaRPr>
          </a:p>
        </p:txBody>
      </p:sp>
      <p:sp>
        <p:nvSpPr>
          <p:cNvPr id="24" name="Rounded Rectangle 23">
            <a:extLst>
              <a:ext uri="{FF2B5EF4-FFF2-40B4-BE49-F238E27FC236}">
                <a16:creationId xmlns:a16="http://schemas.microsoft.com/office/drawing/2014/main" id="{4D698FF9-B278-A23F-06E4-3A456AD2BA92}"/>
              </a:ext>
            </a:extLst>
          </p:cNvPr>
          <p:cNvSpPr/>
          <p:nvPr/>
        </p:nvSpPr>
        <p:spPr>
          <a:xfrm>
            <a:off x="15385269" y="24512833"/>
            <a:ext cx="2157912" cy="42764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Results</a:t>
            </a:r>
          </a:p>
        </p:txBody>
      </p:sp>
      <p:sp>
        <p:nvSpPr>
          <p:cNvPr id="10" name="Rounded Rectangle 9">
            <a:extLst>
              <a:ext uri="{FF2B5EF4-FFF2-40B4-BE49-F238E27FC236}">
                <a16:creationId xmlns:a16="http://schemas.microsoft.com/office/drawing/2014/main" id="{2B1A30F6-AE3B-CB44-496E-A72FAD8AC53A}"/>
              </a:ext>
            </a:extLst>
          </p:cNvPr>
          <p:cNvSpPr/>
          <p:nvPr/>
        </p:nvSpPr>
        <p:spPr>
          <a:xfrm>
            <a:off x="321292" y="9921394"/>
            <a:ext cx="19351135" cy="13330982"/>
          </a:xfrm>
          <a:prstGeom prst="roundRect">
            <a:avLst>
              <a:gd name="adj" fmla="val 548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u="sng" dirty="0">
              <a:solidFill>
                <a:schemeClr val="tx1"/>
              </a:solidFill>
            </a:endParaRPr>
          </a:p>
        </p:txBody>
      </p:sp>
      <p:sp>
        <p:nvSpPr>
          <p:cNvPr id="87" name="TextBox 86">
            <a:extLst>
              <a:ext uri="{FF2B5EF4-FFF2-40B4-BE49-F238E27FC236}">
                <a16:creationId xmlns:a16="http://schemas.microsoft.com/office/drawing/2014/main" id="{88555EB2-88F3-2FEC-E050-A3269C4A0800}"/>
              </a:ext>
            </a:extLst>
          </p:cNvPr>
          <p:cNvSpPr txBox="1"/>
          <p:nvPr/>
        </p:nvSpPr>
        <p:spPr>
          <a:xfrm>
            <a:off x="814292" y="10985606"/>
            <a:ext cx="18403999" cy="3416320"/>
          </a:xfrm>
          <a:prstGeom prst="rect">
            <a:avLst/>
          </a:prstGeom>
          <a:noFill/>
        </p:spPr>
        <p:txBody>
          <a:bodyPr wrap="square" rtlCol="0">
            <a:spAutoFit/>
          </a:bodyPr>
          <a:lstStyle/>
          <a:p>
            <a:pPr algn="just"/>
            <a:r>
              <a:rPr lang="en-US" sz="3600" dirty="0"/>
              <a:t>The program used to locate these primers takes a fast file and scans 1% of the file to quickly get an idea of the prevalent </a:t>
            </a:r>
            <a:r>
              <a:rPr lang="en-US" sz="3600" dirty="0" err="1"/>
              <a:t>kmers</a:t>
            </a:r>
            <a:r>
              <a:rPr lang="en-US" sz="3600" dirty="0"/>
              <a:t> (19-bp DNA sequence). Once the program has identified possible </a:t>
            </a:r>
            <a:r>
              <a:rPr lang="en-US" sz="3600" dirty="0" err="1"/>
              <a:t>kmers</a:t>
            </a:r>
            <a:r>
              <a:rPr lang="en-US" sz="3600" dirty="0"/>
              <a:t>, it goes through and eliminates </a:t>
            </a:r>
            <a:r>
              <a:rPr lang="en-US" sz="3600" dirty="0" err="1"/>
              <a:t>kmers</a:t>
            </a:r>
            <a:r>
              <a:rPr lang="en-US" sz="3600" dirty="0"/>
              <a:t> that appeared too few times or had too many tandem repeats. Once the initial candidates have been determined, they are sorted into clusters to account for </a:t>
            </a:r>
            <a:r>
              <a:rPr lang="en-US" sz="3600" dirty="0" err="1"/>
              <a:t>kmers</a:t>
            </a:r>
            <a:r>
              <a:rPr lang="en-US" sz="3600" dirty="0"/>
              <a:t> that are identical except for one or two base pairs. Finally, the dominant </a:t>
            </a:r>
            <a:r>
              <a:rPr lang="en-US" sz="3600" dirty="0" err="1"/>
              <a:t>kmer</a:t>
            </a:r>
            <a:r>
              <a:rPr lang="en-US" sz="3600" dirty="0"/>
              <a:t> for each cluster is printed. The </a:t>
            </a:r>
            <a:r>
              <a:rPr lang="en-US" sz="3600" dirty="0" err="1"/>
              <a:t>kmer</a:t>
            </a:r>
            <a:r>
              <a:rPr lang="en-US" sz="3600" dirty="0"/>
              <a:t> sequence is used to develop a primer for PCR.</a:t>
            </a:r>
          </a:p>
        </p:txBody>
      </p:sp>
      <p:sp>
        <p:nvSpPr>
          <p:cNvPr id="23" name="Rounded Rectangle 22">
            <a:extLst>
              <a:ext uri="{FF2B5EF4-FFF2-40B4-BE49-F238E27FC236}">
                <a16:creationId xmlns:a16="http://schemas.microsoft.com/office/drawing/2014/main" id="{A1D04826-5EAB-0981-87A1-E3C730BADC60}"/>
              </a:ext>
            </a:extLst>
          </p:cNvPr>
          <p:cNvSpPr/>
          <p:nvPr/>
        </p:nvSpPr>
        <p:spPr>
          <a:xfrm>
            <a:off x="8400071" y="10155432"/>
            <a:ext cx="3232440" cy="46270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Introduction</a:t>
            </a:r>
          </a:p>
        </p:txBody>
      </p:sp>
      <p:pic>
        <p:nvPicPr>
          <p:cNvPr id="26" name="Picture 25" descr="Diagram&#10;&#10;Description automatically generated with medium confidence">
            <a:extLst>
              <a:ext uri="{FF2B5EF4-FFF2-40B4-BE49-F238E27FC236}">
                <a16:creationId xmlns:a16="http://schemas.microsoft.com/office/drawing/2014/main" id="{C646B20B-AA7F-65CE-AB53-3CEC1884A13B}"/>
              </a:ext>
            </a:extLst>
          </p:cNvPr>
          <p:cNvPicPr>
            <a:picLocks noChangeAspect="1"/>
          </p:cNvPicPr>
          <p:nvPr/>
        </p:nvPicPr>
        <p:blipFill>
          <a:blip r:embed="rId2"/>
          <a:stretch>
            <a:fillRect/>
          </a:stretch>
        </p:blipFill>
        <p:spPr>
          <a:xfrm>
            <a:off x="691471" y="14535233"/>
            <a:ext cx="11364979" cy="6605021"/>
          </a:xfrm>
          <a:prstGeom prst="rect">
            <a:avLst/>
          </a:prstGeom>
          <a:ln w="28575">
            <a:solidFill>
              <a:schemeClr val="tx1"/>
            </a:solidFill>
          </a:ln>
        </p:spPr>
      </p:pic>
      <p:sp>
        <p:nvSpPr>
          <p:cNvPr id="113" name="Rectangle 112">
            <a:extLst>
              <a:ext uri="{FF2B5EF4-FFF2-40B4-BE49-F238E27FC236}">
                <a16:creationId xmlns:a16="http://schemas.microsoft.com/office/drawing/2014/main" id="{2E9F5671-6E51-78FD-D921-429790F9DE28}"/>
              </a:ext>
            </a:extLst>
          </p:cNvPr>
          <p:cNvSpPr/>
          <p:nvPr/>
        </p:nvSpPr>
        <p:spPr>
          <a:xfrm>
            <a:off x="691471" y="14855627"/>
            <a:ext cx="2838909" cy="537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a:extLst>
              <a:ext uri="{FF2B5EF4-FFF2-40B4-BE49-F238E27FC236}">
                <a16:creationId xmlns:a16="http://schemas.microsoft.com/office/drawing/2014/main" id="{F7798B4D-A3FA-0649-F7BE-6C0A15D27954}"/>
              </a:ext>
            </a:extLst>
          </p:cNvPr>
          <p:cNvSpPr txBox="1"/>
          <p:nvPr/>
        </p:nvSpPr>
        <p:spPr>
          <a:xfrm>
            <a:off x="691471" y="21384224"/>
            <a:ext cx="11543393" cy="1077218"/>
          </a:xfrm>
          <a:prstGeom prst="rect">
            <a:avLst/>
          </a:prstGeom>
          <a:noFill/>
        </p:spPr>
        <p:txBody>
          <a:bodyPr wrap="square" rtlCol="0">
            <a:spAutoFit/>
          </a:bodyPr>
          <a:lstStyle/>
          <a:p>
            <a:r>
              <a:rPr lang="en-US" sz="2000" dirty="0"/>
              <a:t>Figure 1. A method recently developed subsamples genomes with a single primer and two common adapters. The primer is designed to match a sequence of nucleotide bases that is repeated throughout the genome. The current study is based around finding these repetitive sequences that return areas of interest in the genome</a:t>
            </a:r>
            <a:r>
              <a:rPr lang="en-US" sz="2400" dirty="0"/>
              <a:t>. </a:t>
            </a:r>
          </a:p>
        </p:txBody>
      </p:sp>
      <p:sp>
        <p:nvSpPr>
          <p:cNvPr id="35" name="TextBox 34">
            <a:extLst>
              <a:ext uri="{FF2B5EF4-FFF2-40B4-BE49-F238E27FC236}">
                <a16:creationId xmlns:a16="http://schemas.microsoft.com/office/drawing/2014/main" id="{3D41667F-C571-6BA9-C0E0-311032074906}"/>
              </a:ext>
            </a:extLst>
          </p:cNvPr>
          <p:cNvSpPr txBox="1"/>
          <p:nvPr/>
        </p:nvSpPr>
        <p:spPr>
          <a:xfrm>
            <a:off x="12234864" y="21311759"/>
            <a:ext cx="7138287" cy="1938992"/>
          </a:xfrm>
          <a:prstGeom prst="rect">
            <a:avLst/>
          </a:prstGeom>
          <a:noFill/>
        </p:spPr>
        <p:txBody>
          <a:bodyPr wrap="square" rtlCol="0">
            <a:spAutoFit/>
          </a:bodyPr>
          <a:lstStyle/>
          <a:p>
            <a:pPr algn="just"/>
            <a:r>
              <a:rPr lang="en-US" sz="2000" dirty="0"/>
              <a:t>Figure 2. The method is highly repeatable across technical replicates. Each point represents one haplotype obtained. The two clouds of points above result from heterozygous and homozygous loci (coverage of 40 and 80 respectively). The coverage distribution suggests that most loci contain at least one variant at a shallow temporal scale (most loci have two haplotypes).</a:t>
            </a:r>
          </a:p>
        </p:txBody>
      </p:sp>
      <p:pic>
        <p:nvPicPr>
          <p:cNvPr id="80" name="Picture 79">
            <a:extLst>
              <a:ext uri="{FF2B5EF4-FFF2-40B4-BE49-F238E27FC236}">
                <a16:creationId xmlns:a16="http://schemas.microsoft.com/office/drawing/2014/main" id="{6CA78AE5-B4BA-5DBC-192F-1A529C45D813}"/>
              </a:ext>
            </a:extLst>
          </p:cNvPr>
          <p:cNvPicPr>
            <a:picLocks noChangeAspect="1"/>
          </p:cNvPicPr>
          <p:nvPr/>
        </p:nvPicPr>
        <p:blipFill>
          <a:blip r:embed="rId3"/>
          <a:srcRect/>
          <a:stretch/>
        </p:blipFill>
        <p:spPr>
          <a:xfrm>
            <a:off x="12397060" y="14527437"/>
            <a:ext cx="6976091" cy="6605021"/>
          </a:xfrm>
          <a:prstGeom prst="rect">
            <a:avLst/>
          </a:prstGeom>
          <a:ln w="28575">
            <a:solidFill>
              <a:schemeClr val="tx1"/>
            </a:solidFill>
          </a:ln>
        </p:spPr>
      </p:pic>
      <p:sp>
        <p:nvSpPr>
          <p:cNvPr id="19" name="Rounded Rectangle 18">
            <a:extLst>
              <a:ext uri="{FF2B5EF4-FFF2-40B4-BE49-F238E27FC236}">
                <a16:creationId xmlns:a16="http://schemas.microsoft.com/office/drawing/2014/main" id="{E556FB49-0A95-87CA-E596-E27AF4C556B3}"/>
              </a:ext>
            </a:extLst>
          </p:cNvPr>
          <p:cNvSpPr/>
          <p:nvPr/>
        </p:nvSpPr>
        <p:spPr>
          <a:xfrm>
            <a:off x="20063230" y="9921394"/>
            <a:ext cx="12401424" cy="9102334"/>
          </a:xfrm>
          <a:prstGeom prst="roundRect">
            <a:avLst>
              <a:gd name="adj" fmla="val 969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i="1" dirty="0">
              <a:solidFill>
                <a:schemeClr val="tx1"/>
              </a:solidFill>
              <a:latin typeface="Calibri" panose="020F0502020204030204" pitchFamily="34" charset="0"/>
              <a:cs typeface="Calibri" panose="020F0502020204030204" pitchFamily="34" charset="0"/>
            </a:endParaRPr>
          </a:p>
        </p:txBody>
      </p:sp>
      <p:sp>
        <p:nvSpPr>
          <p:cNvPr id="90" name="TextBox 89">
            <a:extLst>
              <a:ext uri="{FF2B5EF4-FFF2-40B4-BE49-F238E27FC236}">
                <a16:creationId xmlns:a16="http://schemas.microsoft.com/office/drawing/2014/main" id="{F3896CC4-EE58-D56D-2AAB-BAE68820B00A}"/>
              </a:ext>
            </a:extLst>
          </p:cNvPr>
          <p:cNvSpPr txBox="1"/>
          <p:nvPr/>
        </p:nvSpPr>
        <p:spPr>
          <a:xfrm>
            <a:off x="12579199" y="40207334"/>
            <a:ext cx="11163612" cy="1631216"/>
          </a:xfrm>
          <a:prstGeom prst="rect">
            <a:avLst/>
          </a:prstGeom>
          <a:noFill/>
        </p:spPr>
        <p:txBody>
          <a:bodyPr wrap="square" rtlCol="0">
            <a:spAutoFit/>
          </a:bodyPr>
          <a:lstStyle/>
          <a:p>
            <a:pPr algn="just"/>
            <a:r>
              <a:rPr lang="en-US" sz="2000" dirty="0"/>
              <a:t>Figure 3. Three example target locus sets in chorus frogs that can be targeted using different primers. Properties of each target set are shown to the left. Example sequences are shown in center. Genomic distribution is shown at left. Notice that depending on the particular primer used, different numbers of loci can be enriched using the method, to fit the needs of the project. Each of these target locus sets has different properties. For example, some are highly enriched for microsatellites.</a:t>
            </a:r>
          </a:p>
        </p:txBody>
      </p:sp>
      <p:sp>
        <p:nvSpPr>
          <p:cNvPr id="20" name="TextBox 19">
            <a:extLst>
              <a:ext uri="{FF2B5EF4-FFF2-40B4-BE49-F238E27FC236}">
                <a16:creationId xmlns:a16="http://schemas.microsoft.com/office/drawing/2014/main" id="{0305A929-A46C-89C9-4083-565CF30A4186}"/>
              </a:ext>
            </a:extLst>
          </p:cNvPr>
          <p:cNvSpPr txBox="1"/>
          <p:nvPr/>
        </p:nvSpPr>
        <p:spPr>
          <a:xfrm>
            <a:off x="20604480" y="10903681"/>
            <a:ext cx="11499628" cy="7848302"/>
          </a:xfrm>
          <a:prstGeom prst="rect">
            <a:avLst/>
          </a:prstGeom>
          <a:noFill/>
        </p:spPr>
        <p:txBody>
          <a:bodyPr wrap="square" rtlCol="0">
            <a:spAutoFit/>
          </a:bodyPr>
          <a:lstStyle/>
          <a:p>
            <a:pPr algn="just"/>
            <a:r>
              <a:rPr lang="en-US" sz="3600" dirty="0">
                <a:solidFill>
                  <a:schemeClr val="tx1"/>
                </a:solidFill>
                <a:latin typeface="Calibri" panose="020F0502020204030204" pitchFamily="34" charset="0"/>
                <a:cs typeface="Calibri" panose="020F0502020204030204" pitchFamily="34" charset="0"/>
              </a:rPr>
              <a:t>Our analysis indicates that this new approach has high potential for generating genotype data in many application areas. </a:t>
            </a:r>
            <a:r>
              <a:rPr lang="en-US" sz="3600" dirty="0">
                <a:latin typeface="Calibri" panose="020F0502020204030204" pitchFamily="34" charset="0"/>
                <a:cs typeface="Calibri" panose="020F0502020204030204" pitchFamily="34" charset="0"/>
              </a:rPr>
              <a:t>As indicated by Figures 3-5, a small change in the primer sequences can be used to isolate different sets of loci with different properties. The example primer shown in Figure 3 is expected to yield ~332k loci, whereas primers selected from a different repeat sequence is expected to yield far fewer loci (~44k, or ~4k). </a:t>
            </a:r>
            <a:r>
              <a:rPr lang="en-US" sz="3600" dirty="0">
                <a:solidFill>
                  <a:schemeClr val="tx1"/>
                </a:solidFill>
                <a:latin typeface="Calibri" panose="020F0502020204030204" pitchFamily="34" charset="0"/>
                <a:cs typeface="Calibri" panose="020F0502020204030204" pitchFamily="34" charset="0"/>
              </a:rPr>
              <a:t>Overall, this method is incredibly versatile due to its ability to be used across species as well as its ability to be modified to retrieve a desired number of loci, as shown in Figure 6. Future work will involve testing the selected primers for each of the genomes to see if the number of loci returned matches the expected number.</a:t>
            </a:r>
            <a:endParaRPr lang="en-US" sz="3600" i="1" dirty="0">
              <a:solidFill>
                <a:schemeClr val="tx1"/>
              </a:solidFill>
              <a:latin typeface="Calibri" panose="020F0502020204030204" pitchFamily="34" charset="0"/>
              <a:cs typeface="Calibri" panose="020F0502020204030204" pitchFamily="34" charset="0"/>
            </a:endParaRPr>
          </a:p>
        </p:txBody>
      </p:sp>
      <p:sp>
        <p:nvSpPr>
          <p:cNvPr id="57" name="Rounded Rectangle 56">
            <a:extLst>
              <a:ext uri="{FF2B5EF4-FFF2-40B4-BE49-F238E27FC236}">
                <a16:creationId xmlns:a16="http://schemas.microsoft.com/office/drawing/2014/main" id="{791845C8-77A0-5880-F7C0-ADA8EDF72BF5}"/>
              </a:ext>
            </a:extLst>
          </p:cNvPr>
          <p:cNvSpPr/>
          <p:nvPr/>
        </p:nvSpPr>
        <p:spPr>
          <a:xfrm>
            <a:off x="24671123" y="10130367"/>
            <a:ext cx="3212745" cy="42493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Discussion</a:t>
            </a:r>
          </a:p>
        </p:txBody>
      </p:sp>
      <p:sp>
        <p:nvSpPr>
          <p:cNvPr id="36" name="TextBox 35">
            <a:extLst>
              <a:ext uri="{FF2B5EF4-FFF2-40B4-BE49-F238E27FC236}">
                <a16:creationId xmlns:a16="http://schemas.microsoft.com/office/drawing/2014/main" id="{24EB8F04-42B5-8F62-7FC6-BDE6BA724AA4}"/>
              </a:ext>
            </a:extLst>
          </p:cNvPr>
          <p:cNvSpPr txBox="1"/>
          <p:nvPr/>
        </p:nvSpPr>
        <p:spPr>
          <a:xfrm>
            <a:off x="691470" y="39013943"/>
            <a:ext cx="11364978" cy="1015663"/>
          </a:xfrm>
          <a:prstGeom prst="rect">
            <a:avLst/>
          </a:prstGeom>
          <a:noFill/>
        </p:spPr>
        <p:txBody>
          <a:bodyPr wrap="square" rtlCol="0">
            <a:spAutoFit/>
          </a:bodyPr>
          <a:lstStyle/>
          <a:p>
            <a:pPr algn="just"/>
            <a:r>
              <a:rPr lang="en-US" sz="2000" dirty="0"/>
              <a:t>Table 1. A summary of the properties of some of the most prevalent </a:t>
            </a:r>
            <a:r>
              <a:rPr lang="en-US" sz="2000" dirty="0" err="1"/>
              <a:t>kmers</a:t>
            </a:r>
            <a:r>
              <a:rPr lang="en-US" sz="2000" dirty="0"/>
              <a:t> in 10 different species. Here we have listed several properties, such as number of loci returned, percent with unique mappable flanking region, percent with microsatellite and average distance between the returned loci.</a:t>
            </a:r>
          </a:p>
        </p:txBody>
      </p:sp>
      <p:sp>
        <p:nvSpPr>
          <p:cNvPr id="6" name="Rounded Rectangle 5">
            <a:extLst>
              <a:ext uri="{FF2B5EF4-FFF2-40B4-BE49-F238E27FC236}">
                <a16:creationId xmlns:a16="http://schemas.microsoft.com/office/drawing/2014/main" id="{D6999D21-7293-F11F-0B32-17EA8DD4C8BB}"/>
              </a:ext>
            </a:extLst>
          </p:cNvPr>
          <p:cNvSpPr/>
          <p:nvPr/>
        </p:nvSpPr>
        <p:spPr>
          <a:xfrm>
            <a:off x="5707516" y="311140"/>
            <a:ext cx="21208619" cy="267531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rPr>
              <a:t>Evaluating a New Method of Obtaining Genotype Data</a:t>
            </a:r>
          </a:p>
          <a:p>
            <a:pPr algn="ctr"/>
            <a:r>
              <a:rPr lang="en-US" sz="4000" u="sng" dirty="0">
                <a:solidFill>
                  <a:schemeClr val="tx1"/>
                </a:solidFill>
              </a:rPr>
              <a:t>Katy Merritt </a:t>
            </a:r>
            <a:r>
              <a:rPr lang="en-US" sz="4000" dirty="0">
                <a:solidFill>
                  <a:schemeClr val="tx1"/>
                </a:solidFill>
              </a:rPr>
              <a:t>and Dr. Alan Lemmon</a:t>
            </a:r>
            <a:endParaRPr lang="en-US" sz="4000" u="sng" dirty="0">
              <a:solidFill>
                <a:schemeClr val="tx1"/>
              </a:solidFill>
            </a:endParaRPr>
          </a:p>
        </p:txBody>
      </p:sp>
      <p:pic>
        <p:nvPicPr>
          <p:cNvPr id="7" name="Google Shape;116;g11836b2314d_0_25">
            <a:extLst>
              <a:ext uri="{FF2B5EF4-FFF2-40B4-BE49-F238E27FC236}">
                <a16:creationId xmlns:a16="http://schemas.microsoft.com/office/drawing/2014/main" id="{C047F2B1-A50F-A66E-F649-6EA2C35EBB93}"/>
              </a:ext>
            </a:extLst>
          </p:cNvPr>
          <p:cNvPicPr preferRelativeResize="0"/>
          <p:nvPr/>
        </p:nvPicPr>
        <p:blipFill rotWithShape="1">
          <a:blip r:embed="rId4">
            <a:alphaModFix/>
          </a:blip>
          <a:srcRect/>
          <a:stretch/>
        </p:blipFill>
        <p:spPr>
          <a:xfrm>
            <a:off x="27411033" y="123351"/>
            <a:ext cx="3358528" cy="3081423"/>
          </a:xfrm>
          <a:prstGeom prst="rect">
            <a:avLst/>
          </a:prstGeom>
          <a:noFill/>
          <a:ln>
            <a:noFill/>
          </a:ln>
        </p:spPr>
      </p:pic>
      <p:sp>
        <p:nvSpPr>
          <p:cNvPr id="9" name="Rounded Rectangle 8">
            <a:extLst>
              <a:ext uri="{FF2B5EF4-FFF2-40B4-BE49-F238E27FC236}">
                <a16:creationId xmlns:a16="http://schemas.microsoft.com/office/drawing/2014/main" id="{89C4535F-77B3-DBFA-9D2C-F8BB3F4ECFE9}"/>
              </a:ext>
            </a:extLst>
          </p:cNvPr>
          <p:cNvSpPr/>
          <p:nvPr/>
        </p:nvSpPr>
        <p:spPr>
          <a:xfrm>
            <a:off x="368307" y="3449281"/>
            <a:ext cx="32275773" cy="6080897"/>
          </a:xfrm>
          <a:prstGeom prst="roundRect">
            <a:avLst>
              <a:gd name="adj" fmla="val 1040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Rounded Rectangle 13">
            <a:extLst>
              <a:ext uri="{FF2B5EF4-FFF2-40B4-BE49-F238E27FC236}">
                <a16:creationId xmlns:a16="http://schemas.microsoft.com/office/drawing/2014/main" id="{3EC860CD-24C9-7AAD-D61C-B9AE9CC7FC0A}"/>
              </a:ext>
            </a:extLst>
          </p:cNvPr>
          <p:cNvSpPr/>
          <p:nvPr/>
        </p:nvSpPr>
        <p:spPr>
          <a:xfrm>
            <a:off x="20040378" y="19843195"/>
            <a:ext cx="12424276" cy="26134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solidFill>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E48EA09B-F00E-A0C5-C336-C3AB5B275FB8}"/>
              </a:ext>
            </a:extLst>
          </p:cNvPr>
          <p:cNvSpPr/>
          <p:nvPr/>
        </p:nvSpPr>
        <p:spPr>
          <a:xfrm>
            <a:off x="15275416" y="3735649"/>
            <a:ext cx="2461554" cy="58937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Abstract</a:t>
            </a:r>
          </a:p>
        </p:txBody>
      </p:sp>
      <p:sp>
        <p:nvSpPr>
          <p:cNvPr id="56" name="Rounded Rectangle 55">
            <a:extLst>
              <a:ext uri="{FF2B5EF4-FFF2-40B4-BE49-F238E27FC236}">
                <a16:creationId xmlns:a16="http://schemas.microsoft.com/office/drawing/2014/main" id="{D5649FF6-BBF8-9E90-01EE-811C51936879}"/>
              </a:ext>
            </a:extLst>
          </p:cNvPr>
          <p:cNvSpPr/>
          <p:nvPr/>
        </p:nvSpPr>
        <p:spPr>
          <a:xfrm>
            <a:off x="23868646" y="20094811"/>
            <a:ext cx="4790590" cy="54588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Acknowledgements</a:t>
            </a:r>
          </a:p>
        </p:txBody>
      </p:sp>
      <p:sp>
        <p:nvSpPr>
          <p:cNvPr id="41" name="TextBox 40">
            <a:extLst>
              <a:ext uri="{FF2B5EF4-FFF2-40B4-BE49-F238E27FC236}">
                <a16:creationId xmlns:a16="http://schemas.microsoft.com/office/drawing/2014/main" id="{E71D5604-F922-613A-111B-D3F4C9C917BC}"/>
              </a:ext>
            </a:extLst>
          </p:cNvPr>
          <p:cNvSpPr txBox="1"/>
          <p:nvPr/>
        </p:nvSpPr>
        <p:spPr>
          <a:xfrm>
            <a:off x="3419061" y="25218887"/>
            <a:ext cx="184731" cy="369332"/>
          </a:xfrm>
          <a:prstGeom prst="rect">
            <a:avLst/>
          </a:prstGeom>
          <a:noFill/>
        </p:spPr>
        <p:txBody>
          <a:bodyPr wrap="none" rtlCol="0">
            <a:spAutoFit/>
          </a:bodyPr>
          <a:lstStyle/>
          <a:p>
            <a:endParaRPr lang="en-US" dirty="0"/>
          </a:p>
        </p:txBody>
      </p:sp>
      <p:pic>
        <p:nvPicPr>
          <p:cNvPr id="31" name="Picture 30" descr="Table&#10;&#10;Description automatically generated">
            <a:extLst>
              <a:ext uri="{FF2B5EF4-FFF2-40B4-BE49-F238E27FC236}">
                <a16:creationId xmlns:a16="http://schemas.microsoft.com/office/drawing/2014/main" id="{679C2645-7B1A-E760-4A1B-73A789483206}"/>
              </a:ext>
            </a:extLst>
          </p:cNvPr>
          <p:cNvPicPr>
            <a:picLocks noChangeAspect="1"/>
          </p:cNvPicPr>
          <p:nvPr/>
        </p:nvPicPr>
        <p:blipFill>
          <a:blip r:embed="rId5"/>
          <a:stretch>
            <a:fillRect/>
          </a:stretch>
        </p:blipFill>
        <p:spPr>
          <a:xfrm>
            <a:off x="691470" y="25540813"/>
            <a:ext cx="11364979" cy="13205259"/>
          </a:xfrm>
          <a:prstGeom prst="rect">
            <a:avLst/>
          </a:prstGeom>
        </p:spPr>
      </p:pic>
      <p:pic>
        <p:nvPicPr>
          <p:cNvPr id="79" name="Picture 78" descr="A picture containing text, room, gambling house&#10;&#10;Description automatically generated">
            <a:extLst>
              <a:ext uri="{FF2B5EF4-FFF2-40B4-BE49-F238E27FC236}">
                <a16:creationId xmlns:a16="http://schemas.microsoft.com/office/drawing/2014/main" id="{C485252E-D5E9-DDFC-CB33-6F5F507B3ADD}"/>
              </a:ext>
            </a:extLst>
          </p:cNvPr>
          <p:cNvPicPr>
            <a:picLocks noChangeAspect="1"/>
          </p:cNvPicPr>
          <p:nvPr/>
        </p:nvPicPr>
        <p:blipFill>
          <a:blip r:embed="rId6"/>
          <a:stretch>
            <a:fillRect/>
          </a:stretch>
        </p:blipFill>
        <p:spPr>
          <a:xfrm>
            <a:off x="1688880" y="311140"/>
            <a:ext cx="3185806" cy="2992011"/>
          </a:xfrm>
          <a:prstGeom prst="rect">
            <a:avLst/>
          </a:prstGeom>
        </p:spPr>
      </p:pic>
      <p:pic>
        <p:nvPicPr>
          <p:cNvPr id="8" name="Picture 7" descr="Diagram&#10;&#10;Description automatically generated">
            <a:extLst>
              <a:ext uri="{FF2B5EF4-FFF2-40B4-BE49-F238E27FC236}">
                <a16:creationId xmlns:a16="http://schemas.microsoft.com/office/drawing/2014/main" id="{ED95BF27-4697-0C45-9A5E-7EF97D35C1A7}"/>
              </a:ext>
            </a:extLst>
          </p:cNvPr>
          <p:cNvPicPr>
            <a:picLocks noChangeAspect="1"/>
          </p:cNvPicPr>
          <p:nvPr/>
        </p:nvPicPr>
        <p:blipFill>
          <a:blip r:embed="rId7"/>
          <a:stretch>
            <a:fillRect/>
          </a:stretch>
        </p:blipFill>
        <p:spPr>
          <a:xfrm>
            <a:off x="12579199" y="25550499"/>
            <a:ext cx="11163612" cy="14447026"/>
          </a:xfrm>
          <a:prstGeom prst="rect">
            <a:avLst/>
          </a:prstGeom>
        </p:spPr>
      </p:pic>
      <p:pic>
        <p:nvPicPr>
          <p:cNvPr id="27" name="Picture 26" descr="Diagram&#10;&#10;Description automatically generated">
            <a:extLst>
              <a:ext uri="{FF2B5EF4-FFF2-40B4-BE49-F238E27FC236}">
                <a16:creationId xmlns:a16="http://schemas.microsoft.com/office/drawing/2014/main" id="{B9451433-66BE-D64A-8BED-66B519BA6687}"/>
              </a:ext>
            </a:extLst>
          </p:cNvPr>
          <p:cNvPicPr>
            <a:picLocks noChangeAspect="1"/>
          </p:cNvPicPr>
          <p:nvPr/>
        </p:nvPicPr>
        <p:blipFill>
          <a:blip r:embed="rId8"/>
          <a:stretch>
            <a:fillRect/>
          </a:stretch>
        </p:blipFill>
        <p:spPr>
          <a:xfrm>
            <a:off x="24275975" y="25656038"/>
            <a:ext cx="7689282" cy="5596734"/>
          </a:xfrm>
          <a:prstGeom prst="rect">
            <a:avLst/>
          </a:prstGeom>
          <a:ln w="28575">
            <a:solidFill>
              <a:schemeClr val="tx1"/>
            </a:solidFill>
          </a:ln>
        </p:spPr>
      </p:pic>
      <p:pic>
        <p:nvPicPr>
          <p:cNvPr id="29" name="Picture 28" descr="A picture containing text&#10;&#10;Description automatically generated">
            <a:extLst>
              <a:ext uri="{FF2B5EF4-FFF2-40B4-BE49-F238E27FC236}">
                <a16:creationId xmlns:a16="http://schemas.microsoft.com/office/drawing/2014/main" id="{E72C4C1D-AC46-2F4C-8944-34F3475E3EE9}"/>
              </a:ext>
            </a:extLst>
          </p:cNvPr>
          <p:cNvPicPr>
            <a:picLocks noChangeAspect="1"/>
          </p:cNvPicPr>
          <p:nvPr/>
        </p:nvPicPr>
        <p:blipFill>
          <a:blip r:embed="rId9"/>
          <a:stretch>
            <a:fillRect/>
          </a:stretch>
        </p:blipFill>
        <p:spPr>
          <a:xfrm>
            <a:off x="24275975" y="33444228"/>
            <a:ext cx="7689282" cy="5696380"/>
          </a:xfrm>
          <a:prstGeom prst="rect">
            <a:avLst/>
          </a:prstGeom>
          <a:ln w="28575">
            <a:solidFill>
              <a:schemeClr val="tx1"/>
            </a:solidFill>
          </a:ln>
        </p:spPr>
      </p:pic>
      <p:sp>
        <p:nvSpPr>
          <p:cNvPr id="69" name="TextBox 68">
            <a:extLst>
              <a:ext uri="{FF2B5EF4-FFF2-40B4-BE49-F238E27FC236}">
                <a16:creationId xmlns:a16="http://schemas.microsoft.com/office/drawing/2014/main" id="{F834CE21-0AA4-2E4E-A274-7815248C9D1D}"/>
              </a:ext>
            </a:extLst>
          </p:cNvPr>
          <p:cNvSpPr txBox="1"/>
          <p:nvPr/>
        </p:nvSpPr>
        <p:spPr>
          <a:xfrm>
            <a:off x="24275975" y="31412783"/>
            <a:ext cx="7689282" cy="1938992"/>
          </a:xfrm>
          <a:prstGeom prst="rect">
            <a:avLst/>
          </a:prstGeom>
          <a:noFill/>
        </p:spPr>
        <p:txBody>
          <a:bodyPr wrap="square" rtlCol="0">
            <a:spAutoFit/>
          </a:bodyPr>
          <a:lstStyle/>
          <a:p>
            <a:pPr algn="just"/>
            <a:r>
              <a:rPr lang="en-US" sz="2000" dirty="0"/>
              <a:t>Figure 4. A graphical representation of a repeat element. Each point on the graph represents one </a:t>
            </a:r>
            <a:r>
              <a:rPr lang="en-US" sz="2000" dirty="0" err="1"/>
              <a:t>kmer</a:t>
            </a:r>
            <a:r>
              <a:rPr lang="en-US" sz="2000" dirty="0"/>
              <a:t>, plotted on the x-axis at its position relative to the most abundant </a:t>
            </a:r>
            <a:r>
              <a:rPr lang="en-US" sz="2000" dirty="0" err="1"/>
              <a:t>kmer</a:t>
            </a:r>
            <a:r>
              <a:rPr lang="en-US" sz="2000" dirty="0"/>
              <a:t> in the repeat, and on the y-axis at its count (number of occurrences in the genome).  When a primer is designed to match a </a:t>
            </a:r>
            <a:r>
              <a:rPr lang="en-US" sz="2000" dirty="0" err="1"/>
              <a:t>kmer</a:t>
            </a:r>
            <a:r>
              <a:rPr lang="en-US" sz="2000" dirty="0"/>
              <a:t> positioned at the edge of the repeat element, mappable flanks can be obtained.</a:t>
            </a:r>
          </a:p>
        </p:txBody>
      </p:sp>
      <p:sp>
        <p:nvSpPr>
          <p:cNvPr id="70" name="TextBox 69">
            <a:extLst>
              <a:ext uri="{FF2B5EF4-FFF2-40B4-BE49-F238E27FC236}">
                <a16:creationId xmlns:a16="http://schemas.microsoft.com/office/drawing/2014/main" id="{890D6253-7826-FC49-81AA-B7D634E255BD}"/>
              </a:ext>
            </a:extLst>
          </p:cNvPr>
          <p:cNvSpPr txBox="1"/>
          <p:nvPr/>
        </p:nvSpPr>
        <p:spPr>
          <a:xfrm>
            <a:off x="24273669" y="39388465"/>
            <a:ext cx="7689282" cy="707886"/>
          </a:xfrm>
          <a:prstGeom prst="rect">
            <a:avLst/>
          </a:prstGeom>
          <a:noFill/>
        </p:spPr>
        <p:txBody>
          <a:bodyPr wrap="square" rtlCol="0">
            <a:spAutoFit/>
          </a:bodyPr>
          <a:lstStyle/>
          <a:p>
            <a:r>
              <a:rPr lang="en-US" sz="2000" dirty="0"/>
              <a:t>Figure 5. A second example of a repeat element. In this case, two different primers were used to target different numbers of loci.</a:t>
            </a:r>
          </a:p>
        </p:txBody>
      </p:sp>
      <p:sp>
        <p:nvSpPr>
          <p:cNvPr id="71" name="Rounded Rectangle 70">
            <a:extLst>
              <a:ext uri="{FF2B5EF4-FFF2-40B4-BE49-F238E27FC236}">
                <a16:creationId xmlns:a16="http://schemas.microsoft.com/office/drawing/2014/main" id="{83687BC3-11BA-FE45-A552-756B9880F48F}"/>
              </a:ext>
            </a:extLst>
          </p:cNvPr>
          <p:cNvSpPr/>
          <p:nvPr/>
        </p:nvSpPr>
        <p:spPr>
          <a:xfrm>
            <a:off x="814292" y="4650515"/>
            <a:ext cx="31693081" cy="45502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In a patent-pending method, polymerase chain reaction (PCR) is possible using only one primer. The method uses two common adapter sequences and a primer designed to match a repetitive element from a genome. A particular primer can be designed to target a particular number of loci. The focus of this study was to apply a computer program to several example genomes to isolate the best candidate primers. The candidate primers had to meet several requirements including an appropriate melting temperature, length, </a:t>
            </a:r>
            <a:r>
              <a:rPr lang="en-US" sz="3600" dirty="0" err="1">
                <a:solidFill>
                  <a:schemeClr val="tx1"/>
                </a:solidFill>
                <a:latin typeface="Calibri" panose="020F0502020204030204" pitchFamily="34" charset="0"/>
                <a:ea typeface="Calibri" panose="020F0502020204030204" pitchFamily="34" charset="0"/>
                <a:cs typeface="Calibri" panose="020F0502020204030204" pitchFamily="34" charset="0"/>
              </a:rPr>
              <a:t>mapability</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 of flanking regions, and expected number of loci. A maximum of 20 candidate primers were selected for each genome. Some of the primers have been tested, but future work is needed to demonstrate that the selected primers return the expected loci. If the experimental values verify that the primer selection method works as expected, then the method could be used to obtain very inexpensive and customizable genotypes for many applications, including population genetics, forensics, paternity testing, agriculture, and animal breeding.</a:t>
            </a:r>
          </a:p>
        </p:txBody>
      </p:sp>
      <p:sp>
        <p:nvSpPr>
          <p:cNvPr id="82" name="Rounded Rectangle 81">
            <a:extLst>
              <a:ext uri="{FF2B5EF4-FFF2-40B4-BE49-F238E27FC236}">
                <a16:creationId xmlns:a16="http://schemas.microsoft.com/office/drawing/2014/main" id="{463B79EF-411E-BA43-A619-9FD708499B8F}"/>
              </a:ext>
            </a:extLst>
          </p:cNvPr>
          <p:cNvSpPr/>
          <p:nvPr/>
        </p:nvSpPr>
        <p:spPr>
          <a:xfrm>
            <a:off x="20302655" y="20578112"/>
            <a:ext cx="11899721" cy="12344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solidFill>
              <a:latin typeface="Calibri" panose="020F0502020204030204" pitchFamily="34" charset="0"/>
              <a:cs typeface="Calibri" panose="020F0502020204030204" pitchFamily="34" charset="0"/>
            </a:endParaRPr>
          </a:p>
          <a:p>
            <a:pPr algn="just"/>
            <a:r>
              <a:rPr lang="en-US" sz="2800" dirty="0">
                <a:solidFill>
                  <a:schemeClr val="tx1"/>
                </a:solidFill>
                <a:latin typeface="Calibri" panose="020F0502020204030204" pitchFamily="34" charset="0"/>
                <a:cs typeface="Calibri" panose="020F0502020204030204" pitchFamily="34" charset="0"/>
              </a:rPr>
              <a:t>I would like to thank Dr. Alan Lemmon for all of his help and time the past two semesters. I would also like to thank the UROP program for providing this opportunity.</a:t>
            </a:r>
          </a:p>
        </p:txBody>
      </p:sp>
    </p:spTree>
    <p:extLst>
      <p:ext uri="{BB962C8B-B14F-4D97-AF65-F5344CB8AC3E}">
        <p14:creationId xmlns:p14="http://schemas.microsoft.com/office/powerpoint/2010/main" val="3753958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4C165B85FBC84D92A506AEC2DE0873" ma:contentTypeVersion="16" ma:contentTypeDescription="Create a new document." ma:contentTypeScope="" ma:versionID="482faf93c70b41cefbd22616ff964ae6">
  <xsd:schema xmlns:xsd="http://www.w3.org/2001/XMLSchema" xmlns:xs="http://www.w3.org/2001/XMLSchema" xmlns:p="http://schemas.microsoft.com/office/2006/metadata/properties" xmlns:ns2="eb1fe20a-7a8e-4941-80ec-a774663aad27" xmlns:ns3="697bf28e-ab9b-42e4-bd84-c723af8f9b4f" targetNamespace="http://schemas.microsoft.com/office/2006/metadata/properties" ma:root="true" ma:fieldsID="796a92627f67c1284a948426c3e3e4aa" ns2:_="" ns3:_="">
    <xsd:import namespace="eb1fe20a-7a8e-4941-80ec-a774663aad27"/>
    <xsd:import namespace="697bf28e-ab9b-42e4-bd84-c723af8f9b4f"/>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1fe20a-7a8e-4941-80ec-a774663aad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3b83bf-5a34-45d0-bf74-ccf9241540c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7bf28e-ab9b-42e4-bd84-c723af8f9b4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6a103bc-ab0b-4f54-96b1-dfe8025d8abe}" ma:internalName="TaxCatchAll" ma:showField="CatchAllData" ma:web="697bf28e-ab9b-42e4-bd84-c723af8f9b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b1fe20a-7a8e-4941-80ec-a774663aad27">
      <Terms xmlns="http://schemas.microsoft.com/office/infopath/2007/PartnerControls"/>
    </lcf76f155ced4ddcb4097134ff3c332f>
    <TaxCatchAll xmlns="697bf28e-ab9b-42e4-bd84-c723af8f9b4f" xsi:nil="true"/>
  </documentManagement>
</p:properties>
</file>

<file path=customXml/itemProps1.xml><?xml version="1.0" encoding="utf-8"?>
<ds:datastoreItem xmlns:ds="http://schemas.openxmlformats.org/officeDocument/2006/customXml" ds:itemID="{AC0DB5FF-8856-486F-A1E2-E5FDA5E07307}"/>
</file>

<file path=customXml/itemProps2.xml><?xml version="1.0" encoding="utf-8"?>
<ds:datastoreItem xmlns:ds="http://schemas.openxmlformats.org/officeDocument/2006/customXml" ds:itemID="{A9EBA060-BFC6-466B-9E43-6165A4CD6ABF}"/>
</file>

<file path=customXml/itemProps3.xml><?xml version="1.0" encoding="utf-8"?>
<ds:datastoreItem xmlns:ds="http://schemas.openxmlformats.org/officeDocument/2006/customXml" ds:itemID="{3B2B1373-1452-48B2-BE12-9987FE36D319}"/>
</file>

<file path=docProps/app.xml><?xml version="1.0" encoding="utf-8"?>
<Properties xmlns="http://schemas.openxmlformats.org/officeDocument/2006/extended-properties" xmlns:vt="http://schemas.openxmlformats.org/officeDocument/2006/docPropsVTypes">
  <Template>Office Theme 2013 - 2022</Template>
  <TotalTime>37122</TotalTime>
  <Words>858</Words>
  <Application>Microsoft Macintosh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Merritt</dc:creator>
  <cp:lastModifiedBy>Kathryn Merritt</cp:lastModifiedBy>
  <cp:revision>44</cp:revision>
  <dcterms:created xsi:type="dcterms:W3CDTF">2023-02-26T20:39:54Z</dcterms:created>
  <dcterms:modified xsi:type="dcterms:W3CDTF">2023-04-06T01:56:59Z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0x010100D94C165B85FBC84D92A506AEC2DE0873</vt:lpwstr>
  </property>
</Properties>
</file>